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6600"/>
    <a:srgbClr val="AABCD6"/>
    <a:srgbClr val="BEE0C0"/>
    <a:srgbClr val="B8D4E6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7" autoAdjust="0"/>
    <p:restoredTop sz="90945"/>
  </p:normalViewPr>
  <p:slideViewPr>
    <p:cSldViewPr>
      <p:cViewPr varScale="1">
        <p:scale>
          <a:sx n="82" d="100"/>
          <a:sy n="82" d="100"/>
        </p:scale>
        <p:origin x="-142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107D68-008A-40DD-AC7B-B2156CB5DF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1193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B4BF27-35CF-42D7-9BBF-44109A82BA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1732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1DD808-70DE-4834-A160-59D6F1DB84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595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3B1F37-412C-4A03-9E9A-849B954490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9622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B41170-A7E2-401C-96FD-C7DBD8689F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1922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E7EBBF-F6FD-407B-B2BB-8C91DB75C7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4658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AFC650-2C8B-4BDD-A466-88974F6556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4934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FE3BF1-2B34-4F98-930D-84D63AE9FD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9579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662943-AFE3-42CF-9AC9-83EA45A829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988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93F303-FB9E-4288-BFD8-78024E0CFA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236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49C03-3A50-4755-9CCA-E35BFB323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2941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4AEB04D-C8A0-4604-8AD9-A037E969DA7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9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9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9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9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76200"/>
            <a:ext cx="4267200" cy="1524000"/>
          </a:xfrm>
          <a:solidFill>
            <a:srgbClr val="BEE0C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t"/>
          <a:lstStyle/>
          <a:p>
            <a:pPr algn="l" eaLnBrk="1" hangingPunct="1"/>
            <a:r>
              <a:rPr lang="en-US" altLang="en-US" sz="3200" b="1" u="sng" smtClean="0">
                <a:latin typeface="Arial Narrow" pitchFamily="34" charset="0"/>
              </a:rPr>
              <a:t>Focus Question</a:t>
            </a:r>
            <a:r>
              <a:rPr lang="en-US" altLang="en-US" sz="3200" b="1" smtClean="0">
                <a:latin typeface="Arial Narrow" pitchFamily="34" charset="0"/>
              </a:rPr>
              <a:t>:  </a:t>
            </a:r>
            <a:r>
              <a:rPr lang="en-US" altLang="en-US" sz="3200" smtClean="0">
                <a:solidFill>
                  <a:schemeClr val="tx1"/>
                </a:solidFill>
                <a:latin typeface="Arial Narrow" pitchFamily="34" charset="0"/>
              </a:rPr>
              <a:t>Is the image of the happy 1950s housewife accurate?</a:t>
            </a:r>
            <a:endParaRPr lang="en-US" altLang="en-US" smtClean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152400"/>
            <a:ext cx="4495800" cy="2743200"/>
          </a:xfrm>
          <a:solidFill>
            <a:srgbClr val="AABCD6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algn="l" eaLnBrk="1" hangingPunct="1"/>
            <a:r>
              <a:rPr lang="en-US" altLang="en-US" sz="2800" b="1" u="sng" smtClean="0">
                <a:latin typeface="Arial Narrow" pitchFamily="34" charset="0"/>
              </a:rPr>
              <a:t>Do Now</a:t>
            </a:r>
            <a:r>
              <a:rPr lang="en-US" altLang="en-US" sz="2800" b="1" smtClean="0">
                <a:latin typeface="Arial Narrow" pitchFamily="34" charset="0"/>
              </a:rPr>
              <a:t>:  </a:t>
            </a:r>
            <a:r>
              <a:rPr lang="en-US" altLang="en-US" sz="2800" smtClean="0">
                <a:latin typeface="Arial Narrow" pitchFamily="34" charset="0"/>
              </a:rPr>
              <a:t>Look at these images that were printed in popular magazines in the 1950s. According to these images, what do you think life was like for suburban women in the 1950s? </a:t>
            </a:r>
          </a:p>
        </p:txBody>
      </p:sp>
      <p:pic>
        <p:nvPicPr>
          <p:cNvPr id="10" name="Picture 8" descr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2214" y="1701481"/>
            <a:ext cx="4295399" cy="46351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316" name="TextBox 2"/>
          <p:cNvSpPr txBox="1">
            <a:spLocks noChangeArrowheads="1"/>
          </p:cNvSpPr>
          <p:nvPr/>
        </p:nvSpPr>
        <p:spPr bwMode="auto">
          <a:xfrm>
            <a:off x="168275" y="6324600"/>
            <a:ext cx="4251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 Narrow Bold" charset="0"/>
              </a:rPr>
              <a:t>A 1950s ad for an electric iron</a:t>
            </a:r>
          </a:p>
        </p:txBody>
      </p:sp>
      <p:pic>
        <p:nvPicPr>
          <p:cNvPr id="9" name="Picture 6" descr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744" y="3004265"/>
            <a:ext cx="4396053" cy="31965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318" name="TextBox 2"/>
          <p:cNvSpPr txBox="1">
            <a:spLocks noChangeArrowheads="1"/>
          </p:cNvSpPr>
          <p:nvPr/>
        </p:nvSpPr>
        <p:spPr bwMode="auto">
          <a:xfrm>
            <a:off x="4648200" y="6324600"/>
            <a:ext cx="4327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 Narrow Bold" charset="0"/>
              </a:rPr>
              <a:t>A 1950s ad for a cleaning product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382000" cy="762000"/>
          </a:xfrm>
        </p:spPr>
        <p:txBody>
          <a:bodyPr anchor="t"/>
          <a:lstStyle/>
          <a:p>
            <a:pPr algn="l" eaLnBrk="1" hangingPunct="1"/>
            <a:r>
              <a:rPr lang="en-US" altLang="en-US" sz="3600" smtClean="0">
                <a:latin typeface="Arial Black" pitchFamily="34" charset="0"/>
              </a:rPr>
              <a:t>WW II employment for women</a:t>
            </a:r>
            <a:endParaRPr lang="en-US" altLang="en-US" smtClean="0"/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381000" y="762000"/>
            <a:ext cx="838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-128"/>
            </a:endParaRPr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5175250" y="5562600"/>
            <a:ext cx="3657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 Narrow Bold" charset="0"/>
              </a:rPr>
              <a:t>Aircraft engine technician and senior supervisor, Naval Air Base, 1942</a:t>
            </a:r>
          </a:p>
        </p:txBody>
      </p:sp>
      <p:sp>
        <p:nvSpPr>
          <p:cNvPr id="14340" name="TextBox 2"/>
          <p:cNvSpPr txBox="1">
            <a:spLocks noChangeArrowheads="1"/>
          </p:cNvSpPr>
          <p:nvPr/>
        </p:nvSpPr>
        <p:spPr bwMode="auto">
          <a:xfrm>
            <a:off x="228600" y="5289550"/>
            <a:ext cx="4572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 Narrow Bold" charset="0"/>
              </a:rPr>
              <a:t>Women’s Auxiliary Corps laboratory technician conducts and experiment at Fort Jackson State Hospital, 1944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432" y="1131875"/>
            <a:ext cx="4463030" cy="40783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5407" y="884399"/>
            <a:ext cx="3662438" cy="4592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7772400" cy="762000"/>
          </a:xfrm>
        </p:spPr>
        <p:txBody>
          <a:bodyPr anchor="t"/>
          <a:lstStyle/>
          <a:p>
            <a:pPr algn="l" eaLnBrk="1" hangingPunct="1"/>
            <a:r>
              <a:rPr lang="en-US" altLang="en-US" sz="3600" smtClean="0">
                <a:latin typeface="Arial Black" pitchFamily="34" charset="0"/>
              </a:rPr>
              <a:t>Post-WW II employment</a:t>
            </a:r>
            <a:endParaRPr lang="en-US" altLang="en-US" smtClean="0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381000" y="762000"/>
            <a:ext cx="838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4570" y="945964"/>
            <a:ext cx="6302066" cy="48790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1371600" y="5899150"/>
            <a:ext cx="6248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 Narrow Bold" charset="0"/>
              </a:rPr>
              <a:t>A secretary and her boss, an industrial designer, New York City, 1950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7772400" cy="762000"/>
          </a:xfrm>
        </p:spPr>
        <p:txBody>
          <a:bodyPr anchor="t"/>
          <a:lstStyle/>
          <a:p>
            <a:pPr algn="l" eaLnBrk="1" hangingPunct="1"/>
            <a:r>
              <a:rPr lang="en-US" altLang="en-US" sz="3600" smtClean="0">
                <a:latin typeface="Arial Black" pitchFamily="34" charset="0"/>
              </a:rPr>
              <a:t>Social pressures</a:t>
            </a:r>
            <a:endParaRPr lang="en-US" altLang="en-US" smtClean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486400" y="1752600"/>
            <a:ext cx="3429000" cy="27432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i="1" smtClean="0">
                <a:latin typeface="Arial Bold" charset="0"/>
              </a:rPr>
              <a:t>Early marriage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i="1" smtClean="0">
                <a:latin typeface="Arial Bold" charset="0"/>
              </a:rPr>
              <a:t>Childbearing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i="1" smtClean="0">
                <a:latin typeface="Arial Bold" charset="0"/>
              </a:rPr>
              <a:t>Stay-at-home motherhood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i="1" smtClean="0">
                <a:latin typeface="Arial Bold" charset="0"/>
              </a:rPr>
              <a:t>Nuclear family</a:t>
            </a:r>
            <a:endParaRPr lang="en-US" altLang="en-US" smtClean="0">
              <a:latin typeface="Arial Bold" charset="0"/>
            </a:endParaRPr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381000" y="762000"/>
            <a:ext cx="838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-128"/>
            </a:endParaRPr>
          </a:p>
        </p:txBody>
      </p:sp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152400" y="6096000"/>
            <a:ext cx="518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 Narrow Bold" charset="0"/>
              </a:rPr>
              <a:t>Image from 1950s ad for cake mix</a:t>
            </a:r>
          </a:p>
        </p:txBody>
      </p:sp>
      <p:pic>
        <p:nvPicPr>
          <p:cNvPr id="16389" name="Picture 6" descr="poster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518160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7772400" cy="762000"/>
          </a:xfrm>
        </p:spPr>
        <p:txBody>
          <a:bodyPr anchor="t"/>
          <a:lstStyle/>
          <a:p>
            <a:pPr algn="l" eaLnBrk="1" hangingPunct="1"/>
            <a:r>
              <a:rPr lang="en-US" altLang="en-US" sz="3600" smtClean="0">
                <a:latin typeface="Arial Black" pitchFamily="34" charset="0"/>
              </a:rPr>
              <a:t>The Baby Boom</a:t>
            </a:r>
            <a:endParaRPr lang="en-US" altLang="en-US" smtClean="0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381000" y="762000"/>
            <a:ext cx="838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-128"/>
            </a:endParaRPr>
          </a:p>
        </p:txBody>
      </p:sp>
      <p:pic>
        <p:nvPicPr>
          <p:cNvPr id="4" name="Picture 4" descr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43" y="1173564"/>
            <a:ext cx="7929426" cy="4200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3168650" y="5562600"/>
            <a:ext cx="24384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n-US" sz="2600" b="1">
                <a:latin typeface="Helvetica" charset="0"/>
              </a:rPr>
              <a:t>Year</a:t>
            </a:r>
          </a:p>
        </p:txBody>
      </p:sp>
      <p:sp>
        <p:nvSpPr>
          <p:cNvPr id="8" name="Left Brace 7"/>
          <p:cNvSpPr>
            <a:spLocks/>
          </p:cNvSpPr>
          <p:nvPr/>
        </p:nvSpPr>
        <p:spPr bwMode="auto">
          <a:xfrm rot="3357330">
            <a:off x="2686050" y="285750"/>
            <a:ext cx="1025525" cy="2282825"/>
          </a:xfrm>
          <a:prstGeom prst="leftBrace">
            <a:avLst>
              <a:gd name="adj1" fmla="val 8327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anchor="ctr"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itchFamily="34" charset="0"/>
            </a:endParaRPr>
          </a:p>
        </p:txBody>
      </p:sp>
      <p:sp>
        <p:nvSpPr>
          <p:cNvPr id="17414" name="TextBox 5"/>
          <p:cNvSpPr txBox="1">
            <a:spLocks noChangeArrowheads="1"/>
          </p:cNvSpPr>
          <p:nvPr/>
        </p:nvSpPr>
        <p:spPr bwMode="auto">
          <a:xfrm rot="-5400000">
            <a:off x="-822325" y="2940050"/>
            <a:ext cx="24384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n-US" sz="2600" b="1">
                <a:latin typeface="Helvetica" charset="0"/>
              </a:rPr>
              <a:t>Births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7772400" cy="762000"/>
          </a:xfrm>
        </p:spPr>
        <p:txBody>
          <a:bodyPr anchor="t"/>
          <a:lstStyle/>
          <a:p>
            <a:pPr algn="l" eaLnBrk="1" hangingPunct="1"/>
            <a:r>
              <a:rPr lang="en-US" altLang="en-US" sz="3600" smtClean="0">
                <a:latin typeface="Arial Black" pitchFamily="34" charset="0"/>
              </a:rPr>
              <a:t>Media portrayals of gender</a:t>
            </a:r>
            <a:endParaRPr lang="en-US" altLang="en-US" smtClean="0"/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381000" y="762000"/>
            <a:ext cx="838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-128"/>
            </a:endParaRP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5562600" y="2654300"/>
            <a:ext cx="27432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 Narrow Bold" charset="0"/>
              </a:rPr>
              <a:t>A photo of the Cleaver family from </a:t>
            </a:r>
            <a:r>
              <a:rPr lang="en-US" altLang="en-US" sz="2400" i="1">
                <a:latin typeface="Arial Narrow Bold" charset="0"/>
              </a:rPr>
              <a:t>Leave It To Beaver,</a:t>
            </a:r>
            <a:r>
              <a:rPr lang="en-US" altLang="en-US" sz="2400">
                <a:latin typeface="Arial Narrow Bold" charset="0"/>
              </a:rPr>
              <a:t> a popular TV show in the 1950s and 1960s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605" y="1010560"/>
            <a:ext cx="4335168" cy="55343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534400" cy="762000"/>
          </a:xfrm>
        </p:spPr>
        <p:txBody>
          <a:bodyPr anchor="t"/>
          <a:lstStyle/>
          <a:p>
            <a:pPr algn="l" eaLnBrk="1" hangingPunct="1"/>
            <a:r>
              <a:rPr lang="en-US" altLang="en-US" sz="3200" b="1" smtClean="0">
                <a:latin typeface="Arial Bold" charset="0"/>
              </a:rPr>
              <a:t>Suburbia, home of the “happy housewife” </a:t>
            </a:r>
            <a:endParaRPr lang="en-US" altLang="en-US" smtClean="0"/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0" y="1371600"/>
            <a:ext cx="26670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b="1" i="1" smtClean="0">
                <a:latin typeface="Helvetica" charset="0"/>
              </a:rPr>
              <a:t>G.I. Bill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b="1" i="1" smtClean="0">
                <a:latin typeface="Helvetica" charset="0"/>
              </a:rPr>
              <a:t>Mass-produced, affordable homes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b="1" i="1" smtClean="0">
                <a:latin typeface="Helvetica" charset="0"/>
              </a:rPr>
              <a:t>Second Great Migration and “white flight”</a:t>
            </a:r>
            <a:endParaRPr lang="en-US" altLang="en-US" b="1" smtClean="0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381000" y="762000"/>
            <a:ext cx="838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-128"/>
            </a:endParaRPr>
          </a:p>
        </p:txBody>
      </p:sp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381000" y="5715000"/>
            <a:ext cx="5410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 Narrow Bold" charset="0"/>
              </a:rPr>
              <a:t>The planned community of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 Narrow Bold" charset="0"/>
              </a:rPr>
              <a:t>Levittown, NY, around 1950</a:t>
            </a:r>
          </a:p>
        </p:txBody>
      </p:sp>
      <p:pic>
        <p:nvPicPr>
          <p:cNvPr id="19463" name="Picture 7" descr="rais_04_Garnett_LevittownPennsylvania 1953 (1)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5410200" cy="4341813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305800" cy="762000"/>
          </a:xfrm>
        </p:spPr>
        <p:txBody>
          <a:bodyPr anchor="t"/>
          <a:lstStyle/>
          <a:p>
            <a:pPr algn="l" eaLnBrk="1" hangingPunct="1"/>
            <a:r>
              <a:rPr lang="en-US" altLang="en-US" sz="3200" smtClean="0">
                <a:latin typeface="Arial Bold" charset="0"/>
              </a:rPr>
              <a:t>Household products marketed to women</a:t>
            </a:r>
            <a:endParaRPr lang="en-US" altLang="en-US" smtClean="0"/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381000" y="685800"/>
            <a:ext cx="838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-128"/>
            </a:endParaRPr>
          </a:p>
        </p:txBody>
      </p:sp>
      <p:pic>
        <p:nvPicPr>
          <p:cNvPr id="10" name="Picture 8" descr="Picture 2"/>
          <p:cNvPicPr>
            <a:picLocks noChangeAspect="1" noChangeArrowheads="1"/>
          </p:cNvPicPr>
          <p:nvPr/>
        </p:nvPicPr>
        <p:blipFill rotWithShape="1">
          <a:blip r:embed="rId2"/>
          <a:srcRect l="2557" t="41069" r="48990" b="1782"/>
          <a:stretch/>
        </p:blipFill>
        <p:spPr bwMode="auto">
          <a:xfrm>
            <a:off x="122214" y="1091881"/>
            <a:ext cx="4295399" cy="46351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168275" y="5715000"/>
            <a:ext cx="4251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 Narrow Bold" charset="0"/>
              </a:rPr>
              <a:t>A 1950s ad for an electric iron</a:t>
            </a:r>
          </a:p>
        </p:txBody>
      </p:sp>
      <p:pic>
        <p:nvPicPr>
          <p:cNvPr id="9" name="Picture 6" descr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2744" y="1632665"/>
            <a:ext cx="4396053" cy="31965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486" name="TextBox 2"/>
          <p:cNvSpPr txBox="1">
            <a:spLocks noChangeArrowheads="1"/>
          </p:cNvSpPr>
          <p:nvPr/>
        </p:nvSpPr>
        <p:spPr bwMode="auto">
          <a:xfrm>
            <a:off x="4648200" y="4953000"/>
            <a:ext cx="4327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 Narrow Bold" charset="0"/>
              </a:rPr>
              <a:t>A 1950s ad for a cleaning product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212</Words>
  <Application>Microsoft Office PowerPoint</Application>
  <PresentationFormat>On-screen Show (4:3)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MS PGothic</vt:lpstr>
      <vt:lpstr>Calibri</vt:lpstr>
      <vt:lpstr>Arial Narrow</vt:lpstr>
      <vt:lpstr>Arial Narrow Bold</vt:lpstr>
      <vt:lpstr>Arial Black</vt:lpstr>
      <vt:lpstr>Arial Bold</vt:lpstr>
      <vt:lpstr>Helvetica</vt:lpstr>
      <vt:lpstr>Blank Presentation</vt:lpstr>
      <vt:lpstr>Focus Question:  Is the image of the happy 1950s housewife accurate?</vt:lpstr>
      <vt:lpstr>WW II employment for women</vt:lpstr>
      <vt:lpstr>Post-WW II employment</vt:lpstr>
      <vt:lpstr>Social pressures</vt:lpstr>
      <vt:lpstr>The Baby Boom</vt:lpstr>
      <vt:lpstr>Media portrayals of gender</vt:lpstr>
      <vt:lpstr>Suburbia, home of the “happy housewife” </vt:lpstr>
      <vt:lpstr>Household products marketed to women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Focus Question:  Is the image of the happy 1950s housewife accurate?</dc:title>
  <dc:creator>Joseph Mungioli</dc:creator>
  <cp:lastModifiedBy>Lee Schere</cp:lastModifiedBy>
  <cp:revision>3</cp:revision>
  <dcterms:created xsi:type="dcterms:W3CDTF">2015-12-28T21:23:54Z</dcterms:created>
  <dcterms:modified xsi:type="dcterms:W3CDTF">2016-01-25T20:18:31Z</dcterms:modified>
</cp:coreProperties>
</file>